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5" r:id="rId3"/>
    <p:sldId id="258" r:id="rId4"/>
    <p:sldId id="276" r:id="rId5"/>
    <p:sldId id="266" r:id="rId6"/>
    <p:sldId id="275" r:id="rId7"/>
    <p:sldId id="277" r:id="rId8"/>
    <p:sldId id="267" r:id="rId9"/>
    <p:sldId id="273" r:id="rId10"/>
    <p:sldId id="268" r:id="rId11"/>
    <p:sldId id="269" r:id="rId12"/>
    <p:sldId id="270" r:id="rId13"/>
    <p:sldId id="271" r:id="rId14"/>
    <p:sldId id="272" r:id="rId15"/>
    <p:sldId id="279" r:id="rId16"/>
    <p:sldId id="274" r:id="rId17"/>
    <p:sldId id="278" r:id="rId18"/>
    <p:sldId id="280" r:id="rId19"/>
    <p:sldId id="281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EA99BD1-4082-472F-8A50-3825F81B5C2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3109A4-9AF2-428D-BBF2-6EA57B4A99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9F3143-692B-4D3A-A987-D41F2D66B039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3FFA1B-7B91-4C1E-8B4A-83BC716C302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B61686-0E45-4782-8229-8D7F8470F8C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2D4CEF-99BF-4280-8F2E-43790BB2E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33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AAC5F6D1-BACB-47B1-9B13-77C35706CDFF}" type="datetimeFigureOut">
              <a:rPr lang="en-US" smtClean="0"/>
              <a:pPr/>
              <a:t>1/20/2018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C449C23A-5734-4E59-A6C7-A68340B403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695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49C23A-5734-4E59-A6C7-A68340B403A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45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870AC-A004-4799-80A4-906CD39486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B10F91-0F1A-4CFF-9809-517151D62B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4D20B6-E320-4677-92E9-A88F81539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AB53DF3D-3569-4016-A503-AB4D33DD7973}" type="datetime1">
              <a:rPr lang="en-US" smtClean="0"/>
              <a:t>1/20/2018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2C87CC-436B-4DB6-A083-D9A3664A1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05687-508E-414D-B774-58A3BAED2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C891FDB2-37D6-4924-A223-1418DC9A3A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643148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E8E57-D195-474E-849F-0A954E90E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0DCB6-01D4-41D7-BDDB-4F67165127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439BA-FA94-448E-AB25-306D44FBA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C09A8-59DA-4D08-93A1-6B2F11BC37F5}" type="datetime1">
              <a:rPr lang="en-US" smtClean="0"/>
              <a:t>1/20/2018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338636-E42D-4A1F-9698-92535C799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97DCDB-6243-47EF-B30E-B601BF3D0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085631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1BBF8F-FFD1-4844-90F7-A4353E4A64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E3E5CC-9CAB-4FE4-A02F-392637ACD6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1DE027-84DB-4186-AF81-E5922AF35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F4D81-34B3-424F-AF38-394F7A8E1AEC}" type="datetime1">
              <a:rPr lang="en-US" smtClean="0"/>
              <a:t>1/20/2018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38A771-232A-4B85-9E01-F3427CA01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F0883D-8974-4FAE-9B64-B92548CE0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94288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D21EC-520A-4D35-A7E6-B5C107909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566DB-87B1-46F7-B4A0-7640095FB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7DFE8A-77B9-4FDD-9A7F-EEC156792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2000"/>
            </a:lvl1pPr>
          </a:lstStyle>
          <a:p>
            <a:fld id="{F13D70E6-030D-484E-833E-F39A5F49C3E7}" type="datetime1">
              <a:rPr lang="en-US" smtClean="0"/>
              <a:pPr/>
              <a:t>1/20/2018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A86F3D-10A8-43E6-83A7-68DF36D02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000"/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1DFD0E-ECFA-45BF-ACB5-446C50A0B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C891FDB2-37D6-4924-A223-1418DC9A3A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504105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75716-B522-4B54-8C67-B743AC6F5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C11063-0417-40D2-BD77-2BA8553315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D437E1-DB0B-4A31-BCB7-9928B4254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644E4-CE16-4F8D-A117-49FFC9B7F5A8}" type="datetime1">
              <a:rPr lang="en-US" smtClean="0"/>
              <a:t>1/20/2018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9B20F9-C3A2-4362-96A1-42E43786B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83BF32-65A8-4195-8C6B-E08868A6A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418933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B4BAD-8AAC-4271-9CB2-DA5C759B3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24F9D-CD97-420F-B981-DA7C010CDC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7DA918-3361-470E-BCB1-4F3A2DE8A1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32DB18-BBA4-4171-9F78-1ED5830C6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56F0-D92F-4165-A034-533BD6BFB1DA}" type="datetime1">
              <a:rPr lang="en-US" smtClean="0"/>
              <a:t>1/20/2018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980EA8-172F-4675-A48B-433E777E8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829BE8-4BF4-4176-836E-E4AB66593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338037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08252-094E-4878-8BEB-EFFE673EB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A00B30-16E7-4845-873F-C378ED79EA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3ED210-6C5D-467B-B894-2337873B5B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0A7E3-BF49-46CB-B43F-7631E9DB53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8CD7C9-0BD4-4407-8213-61E25986B2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7CA68F-D150-43DE-B713-C5327C6DA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2EBC-5F46-4C7A-BE4D-D9DDBA8AE88F}" type="datetime1">
              <a:rPr lang="en-US" smtClean="0"/>
              <a:t>1/20/2018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89CE0C-B14A-4E98-9D27-5AC7E112F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6EBEC0-D30E-45DD-B514-ECDFB5556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668963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CAE3D-88C3-4DA0-A230-E66A5A944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45A751-0ADE-4086-8EE9-0AB6379F3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0F128-9FFE-4230-8D44-49CB38BB7CD1}" type="datetime1">
              <a:rPr lang="en-US" smtClean="0"/>
              <a:t>1/20/2018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35C9D0-1217-4E81-A3EA-8B6EA4DF2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9D53DE-6FC3-4FC1-BE4D-2A0A80311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861411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B74574-ABFF-4EDC-9792-D71DB4572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B0BB-36BF-4EE5-BBEE-475DD2F5D874}" type="datetime1">
              <a:rPr lang="en-US" smtClean="0"/>
              <a:t>1/20/2018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AEEBF1-6D4D-477C-BC00-D042DFEFC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98F865-DCC9-4F68-A666-AC17136A8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75030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18DDD-FD87-4813-B2BC-4E41E1166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F708A-2F06-4D17-8E2C-60456E315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BFD69A-182D-4508-BDAE-100B01D715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D0EBF7-1BBA-4055-ACD7-E143C64C1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C3F1F-176C-45BA-A82C-CAFAD0572FE6}" type="datetime1">
              <a:rPr lang="en-US" smtClean="0"/>
              <a:t>1/20/2018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B211D7-5D28-4F4E-B07A-229A5EB17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466580-7683-4198-87BA-8DFDFC725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410107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90A07-FA92-4950-9846-4FEB9B008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78DAB6-4250-4A15-B6DC-492150CB95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155462-6C24-448D-B66D-00AEE9A450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C31B66-672F-4697-9E01-DA9E32BBE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10D8-8ECD-418A-A365-2F051F8572FD}" type="datetime1">
              <a:rPr lang="en-US" smtClean="0"/>
              <a:t>1/20/2018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4551F9-E918-406B-8C39-9DDE0A6A2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7EDB2A-1A88-44BE-AEED-8411E6049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855584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0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7CC1EF-B390-45E3-8D47-73AB1BC73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21FB15-ABEB-4836-A3E4-9D0A060FC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3334E-709C-4BBA-B9E8-D8314064CC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0B41540-EAA0-4CEA-A7B8-E583EC925901}" type="datetime1">
              <a:rPr lang="en-US" smtClean="0"/>
              <a:pPr/>
              <a:t>1/20/2018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EFEBF8-363A-4947-AAEA-162F1DDA29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6B59A-6ADE-4F53-B06E-541C72E4EF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1FDB2-37D6-4924-A223-1418DC9A3A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54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ojian@cs.toronto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llvm.org/docs/Passes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542D4-907D-4AC7-936D-4E131FF913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to LLVM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9CFE9A-86F7-4EBD-B117-09615593F7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Bojian Zheng</a:t>
            </a:r>
          </a:p>
          <a:p>
            <a:r>
              <a:rPr lang="en-US" dirty="0"/>
              <a:t>CSCD70 Spring 2018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bojian@cs.toronto.edu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916221-3E02-446D-AE89-5F5BF4214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582079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71AEF6A-AEB9-4079-8E45-9C6C4E278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Structure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0BD692-A7AE-4074-BF85-653DA8926D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important that we understand how our programs are represented after being translated by the LLVM frontend clang: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8AC09E-EC4C-4414-8685-CF63254BE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t>10</a:t>
            </a:fld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DB6F7C90-F653-4BEE-97F5-F8D1FB0822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2131" y="3169892"/>
            <a:ext cx="7227738" cy="3007071"/>
          </a:xfrm>
          <a:prstGeom prst="rect">
            <a:avLst/>
          </a:prstGeom>
        </p:spPr>
      </p:pic>
      <p:sp>
        <p:nvSpPr>
          <p:cNvPr id="3" name="Arrow: Down 2">
            <a:extLst>
              <a:ext uri="{FF2B5EF4-FFF2-40B4-BE49-F238E27FC236}">
                <a16:creationId xmlns:a16="http://schemas.microsoft.com/office/drawing/2014/main" id="{A2C2D873-82D8-4A18-AF04-C9E6100188F2}"/>
              </a:ext>
            </a:extLst>
          </p:cNvPr>
          <p:cNvSpPr/>
          <p:nvPr/>
        </p:nvSpPr>
        <p:spPr>
          <a:xfrm>
            <a:off x="3122023" y="2791622"/>
            <a:ext cx="2129246" cy="160170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54339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9C49E-63C8-4354-B9BF-AD365E784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Structure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54C0EC-3784-4FAD-BA21-C47845D697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3600" dirty="0">
                <a:solidFill>
                  <a:prstClr val="black"/>
                </a:solidFill>
              </a:rPr>
              <a:t>C/C++ Source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36F235-74BB-4778-BB8B-3CF593062AF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Source File</a:t>
            </a:r>
          </a:p>
          <a:p>
            <a:pPr lvl="0"/>
            <a:endParaRPr lang="en-US" dirty="0">
              <a:solidFill>
                <a:prstClr val="black"/>
              </a:solidFill>
            </a:endParaRPr>
          </a:p>
          <a:p>
            <a:pPr lvl="0"/>
            <a:r>
              <a:rPr lang="en-US" dirty="0">
                <a:solidFill>
                  <a:prstClr val="black"/>
                </a:solidFill>
              </a:rPr>
              <a:t>Function</a:t>
            </a:r>
          </a:p>
          <a:p>
            <a:pPr lvl="0"/>
            <a:endParaRPr lang="en-US" dirty="0">
              <a:solidFill>
                <a:prstClr val="black"/>
              </a:solidFill>
            </a:endParaRPr>
          </a:p>
          <a:p>
            <a:pPr lvl="0"/>
            <a:r>
              <a:rPr lang="en-US" dirty="0">
                <a:solidFill>
                  <a:prstClr val="black"/>
                </a:solidFill>
              </a:rPr>
              <a:t>Code Block</a:t>
            </a:r>
          </a:p>
          <a:p>
            <a:pPr lvl="0"/>
            <a:endParaRPr lang="en-US" dirty="0">
              <a:solidFill>
                <a:prstClr val="black"/>
              </a:solidFill>
            </a:endParaRPr>
          </a:p>
          <a:p>
            <a:pPr lvl="0"/>
            <a:r>
              <a:rPr lang="en-US" dirty="0">
                <a:solidFill>
                  <a:prstClr val="black"/>
                </a:solidFill>
              </a:rPr>
              <a:t>Statement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AAC82F-6B18-43AC-A7C2-595EC95E88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lvl="0"/>
            <a:r>
              <a:rPr lang="en-US" sz="3600" dirty="0">
                <a:solidFill>
                  <a:prstClr val="black"/>
                </a:solidFill>
              </a:rPr>
              <a:t>LLVM IR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EDB7F7-8711-4DAD-9781-329B5562ADC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lvl="0">
              <a:lnSpc>
                <a:spcPct val="100000"/>
              </a:lnSpc>
            </a:pPr>
            <a:r>
              <a:rPr lang="en-US" b="1" u="sng" dirty="0">
                <a:solidFill>
                  <a:prstClr val="black"/>
                </a:solidFill>
              </a:rPr>
              <a:t>Module</a:t>
            </a:r>
            <a:r>
              <a:rPr lang="en-US" dirty="0">
                <a:solidFill>
                  <a:prstClr val="black"/>
                </a:solidFill>
              </a:rPr>
              <a:t> contains </a:t>
            </a:r>
            <a:r>
              <a:rPr lang="en-US" b="1" u="sng" dirty="0">
                <a:solidFill>
                  <a:prstClr val="black"/>
                </a:solidFill>
              </a:rPr>
              <a:t>Functions</a:t>
            </a:r>
            <a:r>
              <a:rPr lang="en-US" dirty="0">
                <a:solidFill>
                  <a:prstClr val="black"/>
                </a:solidFill>
              </a:rPr>
              <a:t> and </a:t>
            </a:r>
            <a:r>
              <a:rPr lang="en-US" u="sng" dirty="0">
                <a:solidFill>
                  <a:prstClr val="black"/>
                </a:solidFill>
              </a:rPr>
              <a:t>Global Variables</a:t>
            </a:r>
            <a:r>
              <a:rPr lang="en-US" dirty="0">
                <a:solidFill>
                  <a:prstClr val="black"/>
                </a:solidFill>
              </a:rPr>
              <a:t>.</a:t>
            </a:r>
          </a:p>
          <a:p>
            <a:pPr lvl="0">
              <a:lnSpc>
                <a:spcPct val="100000"/>
              </a:lnSpc>
            </a:pPr>
            <a:r>
              <a:rPr lang="en-US" b="1" u="sng" dirty="0">
                <a:solidFill>
                  <a:prstClr val="black"/>
                </a:solidFill>
              </a:rPr>
              <a:t>Function</a:t>
            </a:r>
            <a:r>
              <a:rPr lang="en-US" dirty="0">
                <a:solidFill>
                  <a:prstClr val="black"/>
                </a:solidFill>
              </a:rPr>
              <a:t> contains </a:t>
            </a:r>
            <a:r>
              <a:rPr lang="en-US" b="1" u="sng" dirty="0">
                <a:solidFill>
                  <a:prstClr val="black"/>
                </a:solidFill>
              </a:rPr>
              <a:t>Basic Blocks </a:t>
            </a:r>
            <a:r>
              <a:rPr lang="en-US" dirty="0">
                <a:solidFill>
                  <a:prstClr val="black"/>
                </a:solidFill>
              </a:rPr>
              <a:t>and </a:t>
            </a:r>
            <a:r>
              <a:rPr lang="en-US" u="sng" dirty="0">
                <a:solidFill>
                  <a:prstClr val="black"/>
                </a:solidFill>
              </a:rPr>
              <a:t>Arguments</a:t>
            </a:r>
            <a:r>
              <a:rPr lang="en-US" dirty="0">
                <a:solidFill>
                  <a:prstClr val="black"/>
                </a:solidFill>
              </a:rPr>
              <a:t>.</a:t>
            </a:r>
          </a:p>
          <a:p>
            <a:pPr lvl="0">
              <a:lnSpc>
                <a:spcPct val="100000"/>
              </a:lnSpc>
            </a:pPr>
            <a:r>
              <a:rPr lang="en-US" b="1" u="sng" dirty="0">
                <a:solidFill>
                  <a:prstClr val="black"/>
                </a:solidFill>
              </a:rPr>
              <a:t>Basic Block</a:t>
            </a:r>
            <a:r>
              <a:rPr lang="en-US" dirty="0">
                <a:solidFill>
                  <a:prstClr val="black"/>
                </a:solidFill>
              </a:rPr>
              <a:t> contains a list of </a:t>
            </a:r>
            <a:r>
              <a:rPr lang="en-US" b="1" u="sng" dirty="0">
                <a:solidFill>
                  <a:prstClr val="black"/>
                </a:solidFill>
              </a:rPr>
              <a:t>Instructions</a:t>
            </a:r>
            <a:r>
              <a:rPr lang="en-US" dirty="0">
                <a:solidFill>
                  <a:prstClr val="black"/>
                </a:solidFill>
              </a:rPr>
              <a:t>.</a:t>
            </a:r>
          </a:p>
          <a:p>
            <a:pPr lvl="0">
              <a:lnSpc>
                <a:spcPct val="100000"/>
              </a:lnSpc>
            </a:pPr>
            <a:r>
              <a:rPr lang="en-US" b="1" u="sng" dirty="0">
                <a:solidFill>
                  <a:prstClr val="black"/>
                </a:solidFill>
              </a:rPr>
              <a:t>Instruction</a:t>
            </a:r>
            <a:r>
              <a:rPr lang="en-US" dirty="0">
                <a:solidFill>
                  <a:prstClr val="black"/>
                </a:solidFill>
              </a:rPr>
              <a:t> is an </a:t>
            </a:r>
            <a:r>
              <a:rPr lang="en-US" u="sng" dirty="0">
                <a:solidFill>
                  <a:prstClr val="black"/>
                </a:solidFill>
              </a:rPr>
              <a:t>Opcode</a:t>
            </a:r>
            <a:r>
              <a:rPr lang="en-US" dirty="0">
                <a:solidFill>
                  <a:prstClr val="black"/>
                </a:solidFill>
              </a:rPr>
              <a:t> plus vector of </a:t>
            </a:r>
            <a:r>
              <a:rPr lang="en-US" b="1" u="sng" dirty="0">
                <a:solidFill>
                  <a:prstClr val="black"/>
                </a:solidFill>
              </a:rPr>
              <a:t>Operands</a:t>
            </a:r>
            <a:r>
              <a:rPr lang="en-US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09694A-6B6E-4B7F-BF1A-5521F62F3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t>11</a:t>
            </a:fld>
            <a:endParaRPr lang="en-US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DB91EDB8-9210-4EDD-9C00-B0A689DDCE94}"/>
              </a:ext>
            </a:extLst>
          </p:cNvPr>
          <p:cNvSpPr/>
          <p:nvPr/>
        </p:nvSpPr>
        <p:spPr>
          <a:xfrm>
            <a:off x="5358946" y="2812143"/>
            <a:ext cx="1277257" cy="1233714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199978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CD0A1F3-2EF2-4912-A267-C8E5C2F86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Structure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82A6B8B-F58B-4E42-B78A-E44ABC912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Simplified View (for Understanding </a:t>
            </a:r>
            <a:r>
              <a:rPr lang="en-US" sz="3600" b="1" u="sng" dirty="0"/>
              <a:t>ONLY</a:t>
            </a:r>
            <a:r>
              <a:rPr lang="en-US" dirty="0"/>
              <a:t>):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typedef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::vector &lt; Function &gt; Module;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typedef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::vector &lt;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BasicBlock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&gt; Function;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typedef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::vector &lt; Instruction &gt;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BasicBlock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typedef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::vector &lt; Operand &gt; Instruction;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B5A4FA-0C91-453F-B429-2684AAFB5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418499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A4C05-BB06-4E68-A147-A72691D94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iterate through the Structures?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16EDD4-F436-4BA8-826B-A05FB410E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u="sng" dirty="0"/>
              <a:t>Iterators!</a:t>
            </a:r>
          </a:p>
          <a:p>
            <a:r>
              <a:rPr lang="en-US" dirty="0"/>
              <a:t>Recall how you traverse through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::vector</a:t>
            </a:r>
            <a:r>
              <a:rPr lang="en-US" dirty="0"/>
              <a:t> </a:t>
            </a:r>
          </a:p>
          <a:p>
            <a:pPr marL="457200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::vector &lt; unsigned &gt;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(auto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vec.begin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vec.end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 ++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{/* do something */}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A339F9-B7C6-442A-AA52-E31557AC6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763328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8B9B3-D8A2-48DE-B648-7B3A262D4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iterate through the Structures?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77CD3-CF8A-4E58-9FDF-E1231FCE4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Similarly, …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Module M;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(auto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M.begin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M.end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 ++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{/* do something */}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E4A0E3-8D23-4709-AE82-AAB565B99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623085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4EBF2-B5CE-4F37-939F-8EEDC5A00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Downcasting – Getting More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482758-BA51-49B1-82AE-A9F36E331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that we have an instruction, how can we know whether it is an unary instruction? a binary instruction? a call instruction? …</a:t>
            </a:r>
          </a:p>
          <a:p>
            <a:r>
              <a:rPr lang="en-US" sz="3600" b="1" u="sng" dirty="0"/>
              <a:t>Dynamic Casting!</a:t>
            </a:r>
          </a:p>
          <a:p>
            <a:pPr lvl="1"/>
            <a:r>
              <a:rPr lang="en-US" dirty="0"/>
              <a:t>Consider the statement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UnaryInstruction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unary_inst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dyn_cast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UnaryInstruction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&gt;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C2CCBF-B22E-45F2-8C89-B5B4AD5E9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234164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6CD70-AEBB-4A9E-A886-DA05F9543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LLVM Pass Interface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6F3E401-C253-43F2-A5E5-22234B1B8E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>
                <a:solidFill>
                  <a:prstClr val="black"/>
                </a:solidFill>
              </a:rPr>
              <a:t>LLVM Interface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CCECE-2D51-495B-914B-6211D51007F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ModulePass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bool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runOnModule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(Module &amp; M) = 0;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D99346E-7179-406E-A716-98BC68B18F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3600" dirty="0">
                <a:solidFill>
                  <a:prstClr val="black"/>
                </a:solidFill>
              </a:rPr>
              <a:t>Implementation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682DD9E-BDA7-4F54-B713-BD768311C6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MyModulePass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public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ModulePass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bool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runOnModule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(Module &amp; M)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for 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…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7F9C22-0587-45F1-B643-4AB103463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88CF5F17-42C8-4774-A6D2-9BBC885D44D6}"/>
              </a:ext>
            </a:extLst>
          </p:cNvPr>
          <p:cNvSpPr/>
          <p:nvPr/>
        </p:nvSpPr>
        <p:spPr>
          <a:xfrm>
            <a:off x="5159012" y="4347369"/>
            <a:ext cx="1881323" cy="1233714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153230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C62BF-7CEE-4A8A-96C2-1FDF00717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AED7F5-CF8C-4F21-8DD2-6F1BFBB00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Keywords:</a:t>
            </a:r>
          </a:p>
          <a:p>
            <a:pPr lvl="1"/>
            <a:r>
              <a:rPr lang="en-US" dirty="0"/>
              <a:t>Program Structure</a:t>
            </a:r>
          </a:p>
          <a:p>
            <a:pPr lvl="1"/>
            <a:r>
              <a:rPr lang="en-US" dirty="0"/>
              <a:t>Iterators</a:t>
            </a:r>
          </a:p>
          <a:p>
            <a:pPr lvl="1"/>
            <a:r>
              <a:rPr lang="en-US" dirty="0"/>
              <a:t>Downcasting</a:t>
            </a:r>
          </a:p>
          <a:p>
            <a:pPr lvl="1"/>
            <a:r>
              <a:rPr lang="en-US" dirty="0"/>
              <a:t>LLVM Pass Interface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62EEFF-28B9-4883-863F-67A8BE027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399294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099C9F3-2D41-4B2D-AAB5-D0C174ED6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Transformations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1EE5F73-6671-4B01-97FD-B265E48DA5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6A21EB-B5D5-4B22-9A62-B1AA8D1A0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959165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7AF38-A7EB-4B69-B7CD-F47B3999D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Insert/Remove/Move/Replace 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B6CAB-F363-414E-B534-2F30E9507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Three Options</a:t>
            </a:r>
          </a:p>
          <a:p>
            <a:pPr lvl="1"/>
            <a:r>
              <a:rPr lang="en-US" sz="36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Instruction</a:t>
            </a:r>
            <a:r>
              <a:rPr lang="en-US" dirty="0"/>
              <a:t> class methods: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insertBefore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insertAfter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moveBefore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moveAfter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eraseFromParent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removeFromParent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…</a:t>
            </a:r>
          </a:p>
          <a:p>
            <a:pPr lvl="1"/>
            <a:r>
              <a:rPr lang="en-US" dirty="0"/>
              <a:t>Ask parent (</a:t>
            </a:r>
            <a:r>
              <a:rPr lang="en-US" sz="3600" b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BasicBlock</a:t>
            </a:r>
            <a:r>
              <a:rPr lang="en-US" dirty="0"/>
              <a:t>) to do this: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inst.getParent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()-&gt;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getInstList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.insert/erase/remove/…()</a:t>
            </a:r>
          </a:p>
          <a:p>
            <a:pPr lvl="1"/>
            <a:r>
              <a:rPr lang="en-US" dirty="0"/>
              <a:t>Make use of </a:t>
            </a:r>
            <a:r>
              <a:rPr lang="en-US" sz="3600" b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BasicBlockUtils</a:t>
            </a:r>
            <a:r>
              <a:rPr lang="en-US" dirty="0"/>
              <a:t> (defined in header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llvm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/Transforms/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Utils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BasicBlockUtils.h</a:t>
            </a:r>
            <a:r>
              <a:rPr lang="en-US" dirty="0"/>
              <a:t>):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ReplaceInstWithValue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ReplaceInstwithInst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9F1F19-867F-45F4-BB1E-E1B2CAD8A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922617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5D7F0-19BD-4B79-B633-EF64C7F5E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you will need for Assignment 1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C1582-DA8A-42F1-8397-2C42B49F398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LLVM: How to write a pass that </a:t>
            </a:r>
            <a:r>
              <a:rPr lang="en-US" sz="3600" b="1" u="sng" dirty="0"/>
              <a:t>analyzes</a:t>
            </a:r>
            <a:r>
              <a:rPr lang="en-US" dirty="0"/>
              <a:t> and </a:t>
            </a:r>
            <a:r>
              <a:rPr lang="en-US" sz="3600" b="1" u="sng" dirty="0"/>
              <a:t>transforms</a:t>
            </a:r>
            <a:r>
              <a:rPr lang="en-US" b="1" u="sng" dirty="0"/>
              <a:t> </a:t>
            </a:r>
            <a:r>
              <a:rPr lang="en-US" dirty="0"/>
              <a:t>(optimizes) Intermediate Representation (</a:t>
            </a:r>
            <a:r>
              <a:rPr lang="en-US" sz="3600" b="1" u="sng" dirty="0"/>
              <a:t>IR</a:t>
            </a:r>
            <a:r>
              <a:rPr lang="en-US" dirty="0"/>
              <a:t>)</a:t>
            </a:r>
            <a:r>
              <a:rPr lang="en-US" b="1" dirty="0"/>
              <a:t>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AE17677-5DE9-4F5D-8B0C-DBB3DB4E781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C++ Fundamentals: </a:t>
            </a:r>
            <a:r>
              <a:rPr lang="en-US" b="1" u="sng" dirty="0"/>
              <a:t>Public Inheritance (Abstract Class, Dynamic Casting)</a:t>
            </a:r>
            <a:r>
              <a:rPr lang="en-US" dirty="0"/>
              <a:t>, </a:t>
            </a:r>
            <a:r>
              <a:rPr lang="en-US" b="1" u="sng" dirty="0"/>
              <a:t>Iterator</a:t>
            </a:r>
            <a:r>
              <a:rPr lang="en-US" dirty="0"/>
              <a:t>, </a:t>
            </a:r>
            <a:r>
              <a:rPr lang="en-US" b="1" u="sng" dirty="0"/>
              <a:t>STL Data Structures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DDB8CF-064E-4E15-9752-578BDDAD4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ED25805C-F7C4-4483-8D18-FC70BD4D6F79}"/>
              </a:ext>
            </a:extLst>
          </p:cNvPr>
          <p:cNvSpPr/>
          <p:nvPr/>
        </p:nvSpPr>
        <p:spPr>
          <a:xfrm>
            <a:off x="4949371" y="3384437"/>
            <a:ext cx="2293258" cy="1233714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Prerequisite</a:t>
            </a:r>
          </a:p>
        </p:txBody>
      </p:sp>
    </p:spTree>
    <p:extLst>
      <p:ext uri="{BB962C8B-B14F-4D97-AF65-F5344CB8AC3E}">
        <p14:creationId xmlns:p14="http://schemas.microsoft.com/office/powerpoint/2010/main" val="2239824659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ircle: Hollow 17">
            <a:extLst>
              <a:ext uri="{FF2B5EF4-FFF2-40B4-BE49-F238E27FC236}">
                <a16:creationId xmlns:a16="http://schemas.microsoft.com/office/drawing/2014/main" id="{AE2F121E-E365-4D6E-A011-4EC3DADFD205}"/>
              </a:ext>
            </a:extLst>
          </p:cNvPr>
          <p:cNvSpPr/>
          <p:nvPr/>
        </p:nvSpPr>
        <p:spPr>
          <a:xfrm>
            <a:off x="3161713" y="1665118"/>
            <a:ext cx="5880296" cy="4302148"/>
          </a:xfrm>
          <a:prstGeom prst="donut">
            <a:avLst>
              <a:gd name="adj" fmla="val 1880"/>
            </a:avLst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F0AF00-1CA6-41B2-8CB7-C7C8C8E32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Three-Phase Design – From Source to Binary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B47A90-0849-44A6-9A17-AD0D03CCD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43CC653-44A1-4120-BCAA-0370EF267A63}"/>
              </a:ext>
            </a:extLst>
          </p:cNvPr>
          <p:cNvSpPr/>
          <p:nvPr/>
        </p:nvSpPr>
        <p:spPr>
          <a:xfrm>
            <a:off x="838200" y="3348111"/>
            <a:ext cx="2166424" cy="914400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Front End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1FDFB24-3551-4162-8E2F-EC4BF5ECBBAE}"/>
              </a:ext>
            </a:extLst>
          </p:cNvPr>
          <p:cNvSpPr/>
          <p:nvPr/>
        </p:nvSpPr>
        <p:spPr>
          <a:xfrm>
            <a:off x="5012788" y="3348111"/>
            <a:ext cx="2166424" cy="914400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Passes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BABAD8A-CCD1-4C15-8608-1826A283FA78}"/>
              </a:ext>
            </a:extLst>
          </p:cNvPr>
          <p:cNvSpPr/>
          <p:nvPr/>
        </p:nvSpPr>
        <p:spPr>
          <a:xfrm>
            <a:off x="9187376" y="3348111"/>
            <a:ext cx="2166424" cy="914400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 End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F6BADF26-832D-4105-A902-6CED0A5834D1}"/>
              </a:ext>
            </a:extLst>
          </p:cNvPr>
          <p:cNvSpPr/>
          <p:nvPr/>
        </p:nvSpPr>
        <p:spPr>
          <a:xfrm>
            <a:off x="3347524" y="3348111"/>
            <a:ext cx="1322363" cy="914400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AF9B05D9-30C0-432E-B50C-36B7BCCD460F}"/>
              </a:ext>
            </a:extLst>
          </p:cNvPr>
          <p:cNvSpPr/>
          <p:nvPr/>
        </p:nvSpPr>
        <p:spPr>
          <a:xfrm>
            <a:off x="7522112" y="3354180"/>
            <a:ext cx="1322363" cy="914400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53D015F0-BDFD-448A-B13B-3ACF89ACD3C7}"/>
              </a:ext>
            </a:extLst>
          </p:cNvPr>
          <p:cNvSpPr/>
          <p:nvPr/>
        </p:nvSpPr>
        <p:spPr>
          <a:xfrm>
            <a:off x="1527516" y="2467586"/>
            <a:ext cx="787791" cy="745588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F54B1071-11C1-4BD7-B089-055F8A7D7133}"/>
              </a:ext>
            </a:extLst>
          </p:cNvPr>
          <p:cNvSpPr/>
          <p:nvPr/>
        </p:nvSpPr>
        <p:spPr>
          <a:xfrm>
            <a:off x="9876692" y="4441898"/>
            <a:ext cx="787791" cy="745588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EB6A993-0DEE-417A-A983-50CA7EFB7AC5}"/>
              </a:ext>
            </a:extLst>
          </p:cNvPr>
          <p:cNvSpPr txBox="1"/>
          <p:nvPr/>
        </p:nvSpPr>
        <p:spPr>
          <a:xfrm>
            <a:off x="3347524" y="2886446"/>
            <a:ext cx="18475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LLVM IR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3855ADD-8B01-4971-9CF8-FAE55A75225A}"/>
              </a:ext>
            </a:extLst>
          </p:cNvPr>
          <p:cNvSpPr txBox="1"/>
          <p:nvPr/>
        </p:nvSpPr>
        <p:spPr>
          <a:xfrm>
            <a:off x="7522112" y="2886446"/>
            <a:ext cx="18475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LLVM IR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686378A-19E5-4C50-95AA-EF43605F1BE1}"/>
              </a:ext>
            </a:extLst>
          </p:cNvPr>
          <p:cNvSpPr txBox="1"/>
          <p:nvPr/>
        </p:nvSpPr>
        <p:spPr>
          <a:xfrm>
            <a:off x="9369669" y="5366873"/>
            <a:ext cx="1794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 Code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C7CAD6C-E1AF-4E78-ABE2-21CE17480522}"/>
              </a:ext>
            </a:extLst>
          </p:cNvPr>
          <p:cNvSpPr txBox="1"/>
          <p:nvPr/>
        </p:nvSpPr>
        <p:spPr>
          <a:xfrm>
            <a:off x="1024009" y="1825625"/>
            <a:ext cx="1794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 Code</a:t>
            </a:r>
          </a:p>
        </p:txBody>
      </p:sp>
    </p:spTree>
    <p:extLst>
      <p:ext uri="{BB962C8B-B14F-4D97-AF65-F5344CB8AC3E}">
        <p14:creationId xmlns:p14="http://schemas.microsoft.com/office/powerpoint/2010/main" val="2139865239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9C49E-63C8-4354-B9BF-AD365E784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Three-Phase Design – From Source to Binary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54C0EC-3784-4FAD-BA21-C47845D697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3600" dirty="0">
                <a:solidFill>
                  <a:prstClr val="black"/>
                </a:solidFill>
              </a:rPr>
              <a:t>C/C++ Source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36F235-74BB-4778-BB8B-3CF593062AF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AAC82F-6B18-43AC-A7C2-595EC95E88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lvl="0"/>
            <a:r>
              <a:rPr lang="en-US" sz="3600" dirty="0">
                <a:solidFill>
                  <a:prstClr val="black"/>
                </a:solidFill>
              </a:rPr>
              <a:t>LLVM IR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EDB7F7-8711-4DAD-9781-329B5562ADC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buNone/>
            </a:pP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define i32 @main() … {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 i32 0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09694A-6B6E-4B7F-BF1A-5521F62F3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t>4</a:t>
            </a:fld>
            <a:endParaRPr lang="en-US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DB91EDB8-9210-4EDD-9C00-B0A689DDCE94}"/>
              </a:ext>
            </a:extLst>
          </p:cNvPr>
          <p:cNvSpPr/>
          <p:nvPr/>
        </p:nvSpPr>
        <p:spPr>
          <a:xfrm>
            <a:off x="5207136" y="3943123"/>
            <a:ext cx="1580877" cy="1233714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clang</a:t>
            </a:r>
          </a:p>
        </p:txBody>
      </p:sp>
    </p:spTree>
    <p:extLst>
      <p:ext uri="{BB962C8B-B14F-4D97-AF65-F5344CB8AC3E}">
        <p14:creationId xmlns:p14="http://schemas.microsoft.com/office/powerpoint/2010/main" val="1354889860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FBE99-14D1-4DAF-80A9-1ACBDAD5F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– IR Optimization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80C3816-6373-4748-A5DB-07121AD6617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Suppose that we are hoping to replace every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</m:sSup>
                  </m:oMath>
                </a14:m>
                <a:r>
                  <a:rPr lang="en-US" dirty="0"/>
                  <a:t> statement in our code with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≪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dirty="0"/>
                  <a:t>. How can we achieve this?</a:t>
                </a:r>
              </a:p>
              <a:p>
                <a:r>
                  <a:rPr lang="en-US" dirty="0"/>
                  <a:t>Write a </a:t>
                </a:r>
                <a:r>
                  <a:rPr lang="en-US" sz="3600" b="1" u="sng" dirty="0"/>
                  <a:t>Pass</a:t>
                </a:r>
                <a:r>
                  <a:rPr lang="en-US" dirty="0"/>
                  <a:t> that does the followings: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sz="3600" b="1" u="sng" dirty="0"/>
                  <a:t>Analyzes</a:t>
                </a:r>
                <a:r>
                  <a:rPr lang="en-US" dirty="0"/>
                  <a:t> whether there are statements of the form </a:t>
                </a:r>
                <a14:m>
                  <m:oMath xmlns:m="http://schemas.openxmlformats.org/officeDocument/2006/math">
                    <m:r>
                      <a:rPr lang="en-US" b="1" i="1" u="sng" smtClean="0">
                        <a:latin typeface="Cambria Math" panose="02040503050406030204" pitchFamily="18" charset="0"/>
                      </a:rPr>
                      <m:t>%</m:t>
                    </m:r>
                    <m:r>
                      <a:rPr lang="en-US" b="1" i="1" u="sng" smtClean="0">
                        <a:latin typeface="Cambria Math" panose="02040503050406030204" pitchFamily="18" charset="0"/>
                      </a:rPr>
                      <m:t>𝒑</m:t>
                    </m:r>
                    <m:r>
                      <a:rPr lang="en-US" b="1" i="1" u="sng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1" i="1" u="sng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b="1" i="0" u="sng" smtClean="0">
                            <a:latin typeface="Cambria Math" panose="02040503050406030204" pitchFamily="18" charset="0"/>
                          </a:rPr>
                          <m:t>𝐦𝐮𝐥</m:t>
                        </m:r>
                      </m:fName>
                      <m:e>
                        <m:r>
                          <a:rPr lang="en-US" b="1" i="1" u="sng" smtClean="0">
                            <a:latin typeface="Cambria Math" panose="02040503050406030204" pitchFamily="18" charset="0"/>
                          </a:rPr>
                          <m:t>%</m:t>
                        </m:r>
                        <m:r>
                          <a:rPr lang="en-US" b="1" i="1" u="sng" smtClean="0">
                            <a:latin typeface="Cambria Math" panose="02040503050406030204" pitchFamily="18" charset="0"/>
                          </a:rPr>
                          <m:t>𝒒</m:t>
                        </m:r>
                        <m:r>
                          <a:rPr lang="en-US" b="1" i="1" u="sng" smtClean="0">
                            <a:latin typeface="Cambria Math" panose="02040503050406030204" pitchFamily="18" charset="0"/>
                          </a:rPr>
                          <m:t>, </m:t>
                        </m:r>
                        <m:sSup>
                          <m:sSupPr>
                            <m:ctrlPr>
                              <a:rPr lang="en-US" b="1" i="1" u="sng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u="sng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en-US" b="1" i="1" u="sng" smtClean="0">
                                <a:latin typeface="Cambria Math" panose="02040503050406030204" pitchFamily="18" charset="0"/>
                              </a:rPr>
                              <m:t>𝑵</m:t>
                            </m:r>
                          </m:sup>
                        </m:sSup>
                      </m:e>
                    </m:func>
                  </m:oMath>
                </a14:m>
                <a:r>
                  <a:rPr lang="en-US" dirty="0"/>
                  <a:t> in our code or not, and where are those statements located.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sz="3600" b="1" u="sng" dirty="0"/>
                  <a:t>Transforms</a:t>
                </a:r>
                <a:r>
                  <a:rPr lang="en-US" dirty="0"/>
                  <a:t> those instructions with </a:t>
                </a:r>
                <a14:m>
                  <m:oMath xmlns:m="http://schemas.openxmlformats.org/officeDocument/2006/math">
                    <m:r>
                      <a:rPr lang="en-US" b="1" i="1" u="sng" smtClean="0">
                        <a:latin typeface="Cambria Math" panose="02040503050406030204" pitchFamily="18" charset="0"/>
                      </a:rPr>
                      <m:t>%</m:t>
                    </m:r>
                    <m:r>
                      <a:rPr lang="en-US" b="1" i="1" u="sng" smtClean="0">
                        <a:latin typeface="Cambria Math" panose="02040503050406030204" pitchFamily="18" charset="0"/>
                      </a:rPr>
                      <m:t>𝒑</m:t>
                    </m:r>
                    <m:r>
                      <a:rPr lang="en-US" b="1" i="1" u="sng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1" i="1" u="sng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b="1" i="0" u="sng" smtClean="0">
                            <a:latin typeface="Cambria Math" panose="02040503050406030204" pitchFamily="18" charset="0"/>
                          </a:rPr>
                          <m:t>𝐬𝐡𝐥</m:t>
                        </m:r>
                      </m:fName>
                      <m:e>
                        <m:r>
                          <a:rPr lang="en-US" b="1" i="1" u="sng" smtClean="0">
                            <a:latin typeface="Cambria Math" panose="02040503050406030204" pitchFamily="18" charset="0"/>
                          </a:rPr>
                          <m:t>%</m:t>
                        </m:r>
                        <m:r>
                          <a:rPr lang="en-US" b="1" i="1" u="sng" smtClean="0">
                            <a:latin typeface="Cambria Math" panose="02040503050406030204" pitchFamily="18" charset="0"/>
                          </a:rPr>
                          <m:t>𝒒</m:t>
                        </m:r>
                        <m:r>
                          <a:rPr lang="en-US" b="1" i="1" u="sng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1" i="1" u="sng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</m:func>
                  </m:oMath>
                </a14:m>
                <a:r>
                  <a:rPr lang="en-US" dirty="0"/>
                  <a:t>.</a:t>
                </a:r>
              </a:p>
              <a:p>
                <a:pPr marL="914400" lvl="1" indent="-457200">
                  <a:buFont typeface="+mj-lt"/>
                  <a:buAutoNum type="arabicPeriod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80C3816-6373-4748-A5DB-07121AD661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BDAB8A-8F2F-4644-BB5E-915C231B0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849759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1491D-58BA-41E9-BF03-8F510E8E7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 Optimization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943A28-2263-4C0F-8EFA-F1D264F0F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IR optimizations consist of many optimization passes.</a:t>
            </a:r>
          </a:p>
          <a:p>
            <a:r>
              <a:rPr lang="en-US" dirty="0"/>
              <a:t>LLVM itself also has passes for analysis or transformations: </a:t>
            </a:r>
            <a:r>
              <a:rPr lang="en-US" dirty="0">
                <a:hlinkClick r:id="rId2"/>
              </a:rPr>
              <a:t>https://llvm.org/docs/Passes.html</a:t>
            </a:r>
            <a:endParaRPr lang="en-US" dirty="0"/>
          </a:p>
          <a:p>
            <a:r>
              <a:rPr lang="en-US" dirty="0"/>
              <a:t>In this assignment, we will be making use of the </a:t>
            </a:r>
            <a:r>
              <a:rPr lang="en-US" sz="3600" b="1" u="sng" dirty="0"/>
              <a:t>mem2reg</a:t>
            </a:r>
            <a:r>
              <a:rPr lang="en-US" dirty="0"/>
              <a:t> pass.</a:t>
            </a:r>
          </a:p>
          <a:p>
            <a:pPr lvl="1"/>
            <a:r>
              <a:rPr lang="en-US" dirty="0"/>
              <a:t>Please </a:t>
            </a:r>
            <a:r>
              <a:rPr lang="en-US" sz="2800" b="1" u="sng" dirty="0"/>
              <a:t>DON’T</a:t>
            </a:r>
            <a:r>
              <a:rPr lang="en-US" dirty="0"/>
              <a:t> use the LLVM passes unless otherwise told to.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7D1CD2-98D8-4719-AED7-A9CF9D435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259931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B3609-6655-4220-B374-C413A3BE1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0E0302A-4234-411B-850D-0A7A0626A79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923402"/>
            <a:ext cx="5181600" cy="2155783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738AB4B-D75F-4577-9E5C-F603244E527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Keywords:</a:t>
            </a:r>
          </a:p>
          <a:p>
            <a:pPr lvl="1"/>
            <a:r>
              <a:rPr lang="en-US" dirty="0"/>
              <a:t>Intermediate Representation (IR)</a:t>
            </a:r>
          </a:p>
          <a:p>
            <a:pPr lvl="1"/>
            <a:r>
              <a:rPr lang="en-US" dirty="0"/>
              <a:t>Optimization Pass</a:t>
            </a:r>
          </a:p>
          <a:p>
            <a:pPr lvl="1"/>
            <a:r>
              <a:rPr lang="en-US" dirty="0"/>
              <a:t>Analysis &amp; Transformation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61256B-07CF-4E46-BF02-517CC91E0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078846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06B9FB1-6B57-4260-B121-4F3088B79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5745550-6687-443D-B884-F99446A3D4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BFB072-0B43-4D2C-A240-1BC48DC3A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876518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71AEF6A-AEB9-4079-8E45-9C6C4E278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write an </a:t>
            </a:r>
            <a:r>
              <a:rPr lang="en-US" sz="6000" b="1" u="sng" dirty="0"/>
              <a:t>analysis</a:t>
            </a:r>
            <a:r>
              <a:rPr lang="en-US" dirty="0"/>
              <a:t> pass?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0BD692-A7AE-4074-BF85-653DA8926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We need to understand the following three things:</a:t>
            </a:r>
          </a:p>
          <a:p>
            <a:pPr lvl="1"/>
            <a:r>
              <a:rPr lang="en-US" sz="3600" b="1" u="sng" dirty="0"/>
              <a:t>Program Structure</a:t>
            </a:r>
            <a:r>
              <a:rPr lang="en-US" dirty="0"/>
              <a:t>: How is our program represented in LLVM?</a:t>
            </a:r>
          </a:p>
          <a:p>
            <a:pPr lvl="1"/>
            <a:r>
              <a:rPr lang="en-US" sz="3600" b="1" u="sng" dirty="0"/>
              <a:t>Iterators</a:t>
            </a:r>
            <a:r>
              <a:rPr lang="en-US" dirty="0"/>
              <a:t>: How to traverse through such structures?</a:t>
            </a:r>
          </a:p>
          <a:p>
            <a:pPr lvl="1"/>
            <a:r>
              <a:rPr lang="en-US" sz="3600" b="1" u="sng" dirty="0"/>
              <a:t>Downcasting</a:t>
            </a:r>
            <a:r>
              <a:rPr lang="en-US" dirty="0"/>
              <a:t>: How to retrieve more information from iterators?</a:t>
            </a:r>
          </a:p>
          <a:p>
            <a:pPr lvl="1"/>
            <a:r>
              <a:rPr lang="en-US" sz="3600" b="1" u="sng" dirty="0"/>
              <a:t>LLVM Pass Interface</a:t>
            </a:r>
            <a:r>
              <a:rPr lang="en-US" dirty="0"/>
              <a:t>: Implement LLVM interface.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8AC09E-EC4C-4414-8685-CF63254BE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DB2-37D6-4924-A223-1418DC9A3A4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99151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2850</TotalTime>
  <Words>674</Words>
  <Application>Microsoft Office PowerPoint</Application>
  <PresentationFormat>Widescreen</PresentationFormat>
  <Paragraphs>139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Arial Black</vt:lpstr>
      <vt:lpstr>Calibri</vt:lpstr>
      <vt:lpstr>Cambria Math</vt:lpstr>
      <vt:lpstr>Courier New</vt:lpstr>
      <vt:lpstr>Times New Roman</vt:lpstr>
      <vt:lpstr>Office Theme</vt:lpstr>
      <vt:lpstr>Introduction to LLVM</vt:lpstr>
      <vt:lpstr>What you will need for Assignment 1 …</vt:lpstr>
      <vt:lpstr>Three-Phase Design – From Source to Binary</vt:lpstr>
      <vt:lpstr>Three-Phase Design – From Source to Binary</vt:lpstr>
      <vt:lpstr>Example – IR Optimization</vt:lpstr>
      <vt:lpstr>IR Optimization</vt:lpstr>
      <vt:lpstr>Questions?</vt:lpstr>
      <vt:lpstr>Analysis</vt:lpstr>
      <vt:lpstr>How to write an analysis pass?</vt:lpstr>
      <vt:lpstr>Program Structure</vt:lpstr>
      <vt:lpstr>Program Structure</vt:lpstr>
      <vt:lpstr>Program Structure</vt:lpstr>
      <vt:lpstr>How to iterate through the Structures?</vt:lpstr>
      <vt:lpstr>How to iterate through the Structures?</vt:lpstr>
      <vt:lpstr>Downcasting – Getting More Details</vt:lpstr>
      <vt:lpstr>LLVM Pass Interface</vt:lpstr>
      <vt:lpstr>Questions?</vt:lpstr>
      <vt:lpstr>Transformations</vt:lpstr>
      <vt:lpstr>Insert/Remove/Move/Replace Instructions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LLVM</dc:title>
  <dc:creator>Bojian Zheng</dc:creator>
  <cp:lastModifiedBy>Bojian Zheng</cp:lastModifiedBy>
  <cp:revision>946</cp:revision>
  <dcterms:created xsi:type="dcterms:W3CDTF">2017-12-27T20:51:19Z</dcterms:created>
  <dcterms:modified xsi:type="dcterms:W3CDTF">2018-01-20T22:00:35Z</dcterms:modified>
</cp:coreProperties>
</file>